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5.svg"/><Relationship Id="rId7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1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5.jpe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jpe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42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16508719" y="831920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2"/>
                </a:lnTo>
                <a:lnTo>
                  <a:pt x="0" y="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78909" y="4433656"/>
            <a:ext cx="10930181" cy="214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05"/>
              </a:lnSpc>
            </a:pPr>
            <a:r>
              <a:rPr lang="en-US" sz="13920">
                <a:solidFill>
                  <a:srgbClr val="FFFFFF"/>
                </a:solidFill>
                <a:latin typeface="Now Bold"/>
              </a:rPr>
              <a:t>PLUGSi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57627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40094" y="4850473"/>
            <a:ext cx="4207811" cy="4207811"/>
          </a:xfrm>
          <a:custGeom>
            <a:avLst/>
            <a:gdLst/>
            <a:ahLst/>
            <a:cxnLst/>
            <a:rect l="l" t="t" r="r" b="b"/>
            <a:pathLst>
              <a:path w="4207811" h="4207811">
                <a:moveTo>
                  <a:pt x="0" y="0"/>
                </a:moveTo>
                <a:lnTo>
                  <a:pt x="4207812" y="0"/>
                </a:lnTo>
                <a:lnTo>
                  <a:pt x="4207812" y="4207811"/>
                </a:lnTo>
                <a:lnTo>
                  <a:pt x="0" y="4207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Our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4284" y="2432143"/>
            <a:ext cx="12379431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E4D621"/>
                </a:solidFill>
                <a:latin typeface="Now"/>
              </a:rPr>
              <a:t>Power Base Development and Modular Development.</a:t>
            </a:r>
          </a:p>
          <a:p>
            <a:pPr marL="971550" lvl="1" indent="-485775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E4D621"/>
                </a:solidFill>
                <a:latin typeface="Now"/>
              </a:rPr>
              <a:t>Third parties can develop modules and sell under licenses.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57627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Ways to Make Profit...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54284" y="3191338"/>
            <a:ext cx="12379431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E4D621"/>
                </a:solidFill>
                <a:latin typeface="Now"/>
              </a:rPr>
              <a:t>Direct Sales of Power Bases and Modules.</a:t>
            </a:r>
          </a:p>
          <a:p>
            <a:pPr marL="971550" lvl="1" indent="-485775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E4D621"/>
                </a:solidFill>
                <a:latin typeface="Now"/>
              </a:rPr>
              <a:t>Recurring Revenue Models.</a:t>
            </a:r>
          </a:p>
          <a:p>
            <a:pPr marL="971550" lvl="1" indent="-485775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E4D621"/>
                </a:solidFill>
                <a:latin typeface="Now"/>
              </a:rPr>
              <a:t>Licensing Fees from Third Party Developers provide and additional Income.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57627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18332" y="2308511"/>
            <a:ext cx="3042066" cy="3011347"/>
          </a:xfrm>
          <a:custGeom>
            <a:avLst/>
            <a:gdLst/>
            <a:ahLst/>
            <a:cxnLst/>
            <a:rect l="l" t="t" r="r" b="b"/>
            <a:pathLst>
              <a:path w="3042066" h="3011347">
                <a:moveTo>
                  <a:pt x="0" y="0"/>
                </a:moveTo>
                <a:lnTo>
                  <a:pt x="3042066" y="0"/>
                </a:lnTo>
                <a:lnTo>
                  <a:pt x="3042066" y="3011347"/>
                </a:lnTo>
                <a:lnTo>
                  <a:pt x="0" y="3011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4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12536" y="3837950"/>
            <a:ext cx="3042066" cy="2963816"/>
          </a:xfrm>
          <a:custGeom>
            <a:avLst/>
            <a:gdLst/>
            <a:ahLst/>
            <a:cxnLst/>
            <a:rect l="l" t="t" r="r" b="b"/>
            <a:pathLst>
              <a:path w="3042066" h="2963816">
                <a:moveTo>
                  <a:pt x="0" y="0"/>
                </a:moveTo>
                <a:lnTo>
                  <a:pt x="3042066" y="0"/>
                </a:lnTo>
                <a:lnTo>
                  <a:pt x="3042066" y="2963816"/>
                </a:lnTo>
                <a:lnTo>
                  <a:pt x="0" y="296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112" r="-2502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83807" y="3814185"/>
            <a:ext cx="2999468" cy="3011347"/>
          </a:xfrm>
          <a:custGeom>
            <a:avLst/>
            <a:gdLst/>
            <a:ahLst/>
            <a:cxnLst/>
            <a:rect l="l" t="t" r="r" b="b"/>
            <a:pathLst>
              <a:path w="2999468" h="3011347">
                <a:moveTo>
                  <a:pt x="0" y="0"/>
                </a:moveTo>
                <a:lnTo>
                  <a:pt x="2999468" y="0"/>
                </a:lnTo>
                <a:lnTo>
                  <a:pt x="2999468" y="3011347"/>
                </a:lnTo>
                <a:lnTo>
                  <a:pt x="0" y="3011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15" r="-1474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65893" y="2308511"/>
            <a:ext cx="3056144" cy="2963816"/>
          </a:xfrm>
          <a:custGeom>
            <a:avLst/>
            <a:gdLst/>
            <a:ahLst/>
            <a:cxnLst/>
            <a:rect l="l" t="t" r="r" b="b"/>
            <a:pathLst>
              <a:path w="3056144" h="2963816">
                <a:moveTo>
                  <a:pt x="0" y="0"/>
                </a:moveTo>
                <a:lnTo>
                  <a:pt x="3056143" y="0"/>
                </a:lnTo>
                <a:lnTo>
                  <a:pt x="3056143" y="2963816"/>
                </a:lnTo>
                <a:lnTo>
                  <a:pt x="0" y="2963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60" r="-1307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Marketing Strategies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72244" y="5454334"/>
            <a:ext cx="233424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E4D621"/>
                </a:solidFill>
                <a:latin typeface="Now"/>
              </a:rPr>
              <a:t>Attend Industry Events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23791" y="7168834"/>
            <a:ext cx="233424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E4D621"/>
                </a:solidFill>
                <a:latin typeface="Now"/>
              </a:rPr>
              <a:t>Social Media Marketing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49887" y="5562600"/>
            <a:ext cx="268815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E4D621"/>
                </a:solidFill>
                <a:latin typeface="Now"/>
              </a:rPr>
              <a:t>Industrial Partnerships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6420" y="7435534"/>
            <a:ext cx="233424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E4D621"/>
                </a:solidFill>
                <a:latin typeface="Now"/>
              </a:rPr>
              <a:t>Influencer Marketing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33" b="-92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2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6508719" y="831920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2"/>
                </a:lnTo>
                <a:lnTo>
                  <a:pt x="0" y="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51703" y="3743325"/>
            <a:ext cx="8184594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Execution Plan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71779" y="2069456"/>
            <a:ext cx="1533132" cy="1052583"/>
            <a:chOff x="0" y="0"/>
            <a:chExt cx="812800" cy="558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58034"/>
            </a:xfrm>
            <a:custGeom>
              <a:avLst/>
              <a:gdLst/>
              <a:ahLst/>
              <a:cxnLst/>
              <a:rect l="l" t="t" r="r" b="b"/>
              <a:pathLst>
                <a:path w="812800" h="558034">
                  <a:moveTo>
                    <a:pt x="812800" y="27901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4834"/>
                  </a:lnTo>
                  <a:lnTo>
                    <a:pt x="406400" y="354834"/>
                  </a:lnTo>
                  <a:lnTo>
                    <a:pt x="406400" y="558034"/>
                  </a:lnTo>
                  <a:lnTo>
                    <a:pt x="812800" y="279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189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3921" y="2059931"/>
            <a:ext cx="332015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4D621"/>
                </a:solidFill>
                <a:latin typeface="Now"/>
              </a:rPr>
              <a:t>Partner Outreach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436671" y="2069456"/>
            <a:ext cx="1533132" cy="1052583"/>
            <a:chOff x="0" y="0"/>
            <a:chExt cx="812800" cy="558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58034"/>
            </a:xfrm>
            <a:custGeom>
              <a:avLst/>
              <a:gdLst/>
              <a:ahLst/>
              <a:cxnLst/>
              <a:rect l="l" t="t" r="r" b="b"/>
              <a:pathLst>
                <a:path w="812800" h="558034">
                  <a:moveTo>
                    <a:pt x="812800" y="27901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4834"/>
                  </a:lnTo>
                  <a:lnTo>
                    <a:pt x="406400" y="354834"/>
                  </a:lnTo>
                  <a:lnTo>
                    <a:pt x="406400" y="558034"/>
                  </a:lnTo>
                  <a:lnTo>
                    <a:pt x="812800" y="279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711200" cy="189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85276" y="4596734"/>
            <a:ext cx="3872971" cy="3872971"/>
          </a:xfrm>
          <a:custGeom>
            <a:avLst/>
            <a:gdLst/>
            <a:ahLst/>
            <a:cxnLst/>
            <a:rect l="l" t="t" r="r" b="b"/>
            <a:pathLst>
              <a:path w="3872971" h="3872971">
                <a:moveTo>
                  <a:pt x="0" y="0"/>
                </a:moveTo>
                <a:lnTo>
                  <a:pt x="3872972" y="0"/>
                </a:lnTo>
                <a:lnTo>
                  <a:pt x="3872972" y="3872972"/>
                </a:lnTo>
                <a:lnTo>
                  <a:pt x="0" y="3872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55414" y="5035619"/>
            <a:ext cx="3577173" cy="3577173"/>
          </a:xfrm>
          <a:custGeom>
            <a:avLst/>
            <a:gdLst/>
            <a:ahLst/>
            <a:cxnLst/>
            <a:rect l="l" t="t" r="r" b="b"/>
            <a:pathLst>
              <a:path w="3577173" h="3577173">
                <a:moveTo>
                  <a:pt x="0" y="0"/>
                </a:moveTo>
                <a:lnTo>
                  <a:pt x="3577172" y="0"/>
                </a:lnTo>
                <a:lnTo>
                  <a:pt x="3577172" y="3577173"/>
                </a:lnTo>
                <a:lnTo>
                  <a:pt x="0" y="3577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32687" y="5143500"/>
            <a:ext cx="3361411" cy="3361411"/>
          </a:xfrm>
          <a:custGeom>
            <a:avLst/>
            <a:gdLst/>
            <a:ahLst/>
            <a:cxnLst/>
            <a:rect l="l" t="t" r="r" b="b"/>
            <a:pathLst>
              <a:path w="3361411" h="3361411">
                <a:moveTo>
                  <a:pt x="0" y="0"/>
                </a:moveTo>
                <a:lnTo>
                  <a:pt x="3361411" y="0"/>
                </a:lnTo>
                <a:lnTo>
                  <a:pt x="3361411" y="3361411"/>
                </a:lnTo>
                <a:lnTo>
                  <a:pt x="0" y="336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761683" y="1686110"/>
            <a:ext cx="3320158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4D621"/>
                </a:solidFill>
                <a:latin typeface="Now"/>
              </a:rPr>
              <a:t>Product Development and Testing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60303" y="1759894"/>
            <a:ext cx="3506181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4D621"/>
                </a:solidFill>
                <a:latin typeface="Now"/>
              </a:rPr>
              <a:t>Implementing Marketing Strategies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71779" y="1878956"/>
            <a:ext cx="1533132" cy="1052583"/>
            <a:chOff x="0" y="0"/>
            <a:chExt cx="812800" cy="558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58034"/>
            </a:xfrm>
            <a:custGeom>
              <a:avLst/>
              <a:gdLst/>
              <a:ahLst/>
              <a:cxnLst/>
              <a:rect l="l" t="t" r="r" b="b"/>
              <a:pathLst>
                <a:path w="812800" h="558034">
                  <a:moveTo>
                    <a:pt x="812800" y="27901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4834"/>
                  </a:lnTo>
                  <a:lnTo>
                    <a:pt x="406400" y="354834"/>
                  </a:lnTo>
                  <a:lnTo>
                    <a:pt x="406400" y="558034"/>
                  </a:lnTo>
                  <a:lnTo>
                    <a:pt x="812800" y="279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189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3921" y="1495610"/>
            <a:ext cx="3320158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4D621"/>
                </a:solidFill>
                <a:latin typeface="Now"/>
              </a:rPr>
              <a:t>Monitoring and Evaluation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436671" y="1878956"/>
            <a:ext cx="1533132" cy="1052583"/>
            <a:chOff x="0" y="0"/>
            <a:chExt cx="812800" cy="558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58034"/>
            </a:xfrm>
            <a:custGeom>
              <a:avLst/>
              <a:gdLst/>
              <a:ahLst/>
              <a:cxnLst/>
              <a:rect l="l" t="t" r="r" b="b"/>
              <a:pathLst>
                <a:path w="812800" h="558034">
                  <a:moveTo>
                    <a:pt x="812800" y="27901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54834"/>
                  </a:lnTo>
                  <a:lnTo>
                    <a:pt x="406400" y="354834"/>
                  </a:lnTo>
                  <a:lnTo>
                    <a:pt x="406400" y="558034"/>
                  </a:lnTo>
                  <a:lnTo>
                    <a:pt x="812800" y="2790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711200" cy="189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57399" y="4522144"/>
            <a:ext cx="4328725" cy="4328725"/>
          </a:xfrm>
          <a:custGeom>
            <a:avLst/>
            <a:gdLst/>
            <a:ahLst/>
            <a:cxnLst/>
            <a:rect l="l" t="t" r="r" b="b"/>
            <a:pathLst>
              <a:path w="4328725" h="4328725">
                <a:moveTo>
                  <a:pt x="0" y="0"/>
                </a:moveTo>
                <a:lnTo>
                  <a:pt x="4328726" y="0"/>
                </a:lnTo>
                <a:lnTo>
                  <a:pt x="4328726" y="4328725"/>
                </a:lnTo>
                <a:lnTo>
                  <a:pt x="0" y="4328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086600" y="462910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136082" y="5093240"/>
            <a:ext cx="3650666" cy="3650666"/>
          </a:xfrm>
          <a:custGeom>
            <a:avLst/>
            <a:gdLst/>
            <a:ahLst/>
            <a:cxnLst/>
            <a:rect l="l" t="t" r="r" b="b"/>
            <a:pathLst>
              <a:path w="3650666" h="3650666">
                <a:moveTo>
                  <a:pt x="0" y="0"/>
                </a:moveTo>
                <a:lnTo>
                  <a:pt x="3650666" y="0"/>
                </a:lnTo>
                <a:lnTo>
                  <a:pt x="3650666" y="3650666"/>
                </a:lnTo>
                <a:lnTo>
                  <a:pt x="0" y="3650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761683" y="1795648"/>
            <a:ext cx="332015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4D621"/>
                </a:solidFill>
                <a:latin typeface="Now"/>
              </a:rPr>
              <a:t>Mass Production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60303" y="2095685"/>
            <a:ext cx="350618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E4D621"/>
                </a:solidFill>
                <a:latin typeface="Now"/>
              </a:rPr>
              <a:t>Expansion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0B5F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9395" y="-5483706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44651" y="6462760"/>
            <a:ext cx="3807081" cy="7614163"/>
          </a:xfrm>
          <a:custGeom>
            <a:avLst/>
            <a:gdLst/>
            <a:ahLst/>
            <a:cxnLst/>
            <a:rect l="l" t="t" r="r" b="b"/>
            <a:pathLst>
              <a:path w="3807081" h="7614163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380466" y="5100366"/>
            <a:ext cx="2344088" cy="2182047"/>
            <a:chOff x="0" y="0"/>
            <a:chExt cx="693668" cy="645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3668" cy="645716"/>
            </a:xfrm>
            <a:custGeom>
              <a:avLst/>
              <a:gdLst/>
              <a:ahLst/>
              <a:cxnLst/>
              <a:rect l="l" t="t" r="r" b="b"/>
              <a:pathLst>
                <a:path w="693668" h="645716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588819" y="4351221"/>
            <a:ext cx="1927380" cy="1919851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6396" r="223" b="-6267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343469" y="5100366"/>
            <a:ext cx="2344088" cy="2182047"/>
            <a:chOff x="0" y="0"/>
            <a:chExt cx="693668" cy="6457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3668" cy="645716"/>
            </a:xfrm>
            <a:custGeom>
              <a:avLst/>
              <a:gdLst/>
              <a:ahLst/>
              <a:cxnLst/>
              <a:rect l="l" t="t" r="r" b="b"/>
              <a:pathLst>
                <a:path w="693668" h="645716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551823" y="4351221"/>
            <a:ext cx="1927380" cy="1919851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36145" t="-45947" r="-59876" b="-172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306682" y="5100366"/>
            <a:ext cx="2344088" cy="2182047"/>
            <a:chOff x="0" y="0"/>
            <a:chExt cx="693668" cy="6457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3668" cy="645716"/>
            </a:xfrm>
            <a:custGeom>
              <a:avLst/>
              <a:gdLst/>
              <a:ahLst/>
              <a:cxnLst/>
              <a:rect l="l" t="t" r="r" b="b"/>
              <a:pathLst>
                <a:path w="693668" h="645716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515036" y="4351221"/>
            <a:ext cx="1927380" cy="1919851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 b="-446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3324746" y="7851225"/>
            <a:ext cx="1152706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2269895" y="5100366"/>
            <a:ext cx="2344088" cy="2182047"/>
            <a:chOff x="0" y="0"/>
            <a:chExt cx="693668" cy="6457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3668" cy="645716"/>
            </a:xfrm>
            <a:custGeom>
              <a:avLst/>
              <a:gdLst/>
              <a:ahLst/>
              <a:cxnLst/>
              <a:rect l="l" t="t" r="r" b="b"/>
              <a:pathLst>
                <a:path w="693668" h="645716">
                  <a:moveTo>
                    <a:pt x="0" y="0"/>
                  </a:moveTo>
                  <a:lnTo>
                    <a:pt x="693668" y="0"/>
                  </a:lnTo>
                  <a:lnTo>
                    <a:pt x="693668" y="645716"/>
                  </a:lnTo>
                  <a:lnTo>
                    <a:pt x="0" y="645716"/>
                  </a:lnTo>
                  <a:close/>
                </a:path>
              </a:pathLst>
            </a:custGeom>
            <a:solidFill>
              <a:srgbClr val="084C6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693668" cy="674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478249" y="4315888"/>
            <a:ext cx="1927380" cy="1919851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2408" r="223" b="-27590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6343469" y="2048238"/>
            <a:ext cx="5601062" cy="7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2"/>
              </a:lnSpc>
              <a:spcBef>
                <a:spcPct val="0"/>
              </a:spcBef>
            </a:pPr>
            <a:r>
              <a:rPr lang="en-US" sz="4910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62430" y="2899261"/>
            <a:ext cx="112517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250"/>
              </a:lnSpc>
              <a:spcBef>
                <a:spcPct val="0"/>
              </a:spcBef>
            </a:pPr>
            <a:r>
              <a:rPr lang="en-US" sz="3500" spc="-87">
                <a:solidFill>
                  <a:srgbClr val="FFFFFF"/>
                </a:solidFill>
                <a:latin typeface="Canva Sans Bold"/>
              </a:rPr>
              <a:t>Bringing one step closer to revolutionizing the way we interact with power outlets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05002" y="6392338"/>
            <a:ext cx="2109933" cy="30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sz="1780" spc="-44">
                <a:solidFill>
                  <a:srgbClr val="FFFFFF"/>
                </a:solidFill>
                <a:latin typeface="Canva Sans Bold"/>
              </a:rPr>
              <a:t>Mihiran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90083" y="6753812"/>
            <a:ext cx="2109933" cy="30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779" spc="-44">
                <a:solidFill>
                  <a:srgbClr val="FFFFFF"/>
                </a:solidFill>
                <a:latin typeface="Canva Sans Bold"/>
              </a:rPr>
              <a:t>Wickramarathne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68006" y="6392338"/>
            <a:ext cx="2109933" cy="30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sz="1780" spc="-44">
                <a:solidFill>
                  <a:srgbClr val="FFFFFF"/>
                </a:solidFill>
                <a:latin typeface="Canva Sans Bold"/>
              </a:rPr>
              <a:t>Sanuja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453087" y="6753812"/>
            <a:ext cx="2109933" cy="30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779" spc="-44">
                <a:solidFill>
                  <a:srgbClr val="FFFFFF"/>
                </a:solidFill>
                <a:latin typeface="Canva Sans Bold"/>
              </a:rPr>
              <a:t>Rupasinghe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31219" y="6392338"/>
            <a:ext cx="2109933" cy="30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sz="1780" spc="-44">
                <a:solidFill>
                  <a:srgbClr val="FFFFFF"/>
                </a:solidFill>
                <a:latin typeface="Canva Sans Bold"/>
              </a:rPr>
              <a:t>Danidu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16300" y="6753812"/>
            <a:ext cx="2109933" cy="30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779" spc="-44">
                <a:solidFill>
                  <a:srgbClr val="FFFFFF"/>
                </a:solidFill>
                <a:latin typeface="Canva Sans Bold"/>
              </a:rPr>
              <a:t>Dabare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94432" y="6392338"/>
            <a:ext cx="2109933" cy="30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sz="1780" spc="-44">
                <a:solidFill>
                  <a:srgbClr val="FFFFFF"/>
                </a:solidFill>
                <a:latin typeface="Canva Sans Bold"/>
              </a:rPr>
              <a:t>Dinuka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79513" y="6753812"/>
            <a:ext cx="2109933" cy="30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779" spc="-44">
                <a:solidFill>
                  <a:srgbClr val="FFFFFF"/>
                </a:solidFill>
                <a:latin typeface="Canva Sans Bold"/>
              </a:rPr>
              <a:t>Madhushan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01541" y="8389387"/>
            <a:ext cx="808491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2"/>
              </a:lnSpc>
              <a:spcBef>
                <a:spcPct val="0"/>
              </a:spcBef>
            </a:pPr>
            <a:r>
              <a:rPr lang="en-US" sz="4910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33" b="-92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2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6508719" y="831920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2"/>
                </a:lnTo>
                <a:lnTo>
                  <a:pt x="0" y="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51703" y="3362325"/>
            <a:ext cx="8184594" cy="416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Viability and Risk Assessment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9144000" y="2676292"/>
            <a:ext cx="19050" cy="53463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908750" y="442545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64450" y="43243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SWOT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2368" y="2330149"/>
            <a:ext cx="368756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4D621"/>
                </a:solidFill>
                <a:latin typeface="Now Bold"/>
              </a:rPr>
              <a:t>Opportunities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8068" y="2330149"/>
            <a:ext cx="368756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4D621"/>
                </a:solidFill>
                <a:latin typeface="Now Bold"/>
              </a:rPr>
              <a:t>Threats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52682" y="3295650"/>
            <a:ext cx="482693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Growing Market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Potential Industry Partners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8002" y="3295650"/>
            <a:ext cx="482693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Regulatory Changes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Economic Uncertainity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9144000" y="2676292"/>
            <a:ext cx="19050" cy="53463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308698" y="5238750"/>
            <a:ext cx="3314905" cy="3314905"/>
          </a:xfrm>
          <a:custGeom>
            <a:avLst/>
            <a:gdLst/>
            <a:ahLst/>
            <a:cxnLst/>
            <a:rect l="l" t="t" r="r" b="b"/>
            <a:pathLst>
              <a:path w="3314905" h="3314905">
                <a:moveTo>
                  <a:pt x="0" y="0"/>
                </a:moveTo>
                <a:lnTo>
                  <a:pt x="3314905" y="0"/>
                </a:lnTo>
                <a:lnTo>
                  <a:pt x="3314905" y="3314905"/>
                </a:lnTo>
                <a:lnTo>
                  <a:pt x="0" y="3314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05988" y="5057775"/>
            <a:ext cx="3431724" cy="3431724"/>
          </a:xfrm>
          <a:custGeom>
            <a:avLst/>
            <a:gdLst/>
            <a:ahLst/>
            <a:cxnLst/>
            <a:rect l="l" t="t" r="r" b="b"/>
            <a:pathLst>
              <a:path w="3431724" h="3431724">
                <a:moveTo>
                  <a:pt x="0" y="0"/>
                </a:moveTo>
                <a:lnTo>
                  <a:pt x="3431724" y="0"/>
                </a:lnTo>
                <a:lnTo>
                  <a:pt x="3431724" y="3431724"/>
                </a:lnTo>
                <a:lnTo>
                  <a:pt x="0" y="3431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SWOT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2368" y="2330149"/>
            <a:ext cx="368756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4D621"/>
                </a:solidFill>
                <a:latin typeface="Now Bold"/>
              </a:rPr>
              <a:t>Strengths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8068" y="2330149"/>
            <a:ext cx="368756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4D621"/>
                </a:solidFill>
                <a:latin typeface="Now Bold"/>
              </a:rPr>
              <a:t>Weaknesses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52682" y="3295650"/>
            <a:ext cx="48269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Innovative Design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Customizability and Flexibility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Technical Expertise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8002" y="3295650"/>
            <a:ext cx="4826937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Market Awareness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Now"/>
              </a:rPr>
              <a:t>Supply Chain Dependencies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35645" y="2221426"/>
            <a:ext cx="11459893" cy="131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69"/>
              </a:lnSpc>
              <a:spcBef>
                <a:spcPct val="0"/>
              </a:spcBef>
            </a:pPr>
            <a:r>
              <a:rPr lang="en-US" sz="8557">
                <a:solidFill>
                  <a:srgbClr val="FFFFFF"/>
                </a:solidFill>
                <a:latin typeface="Now Bold"/>
              </a:rPr>
              <a:t>SMART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35645" y="6832636"/>
            <a:ext cx="12371154" cy="14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6"/>
              </a:lnSpc>
              <a:spcBef>
                <a:spcPct val="0"/>
              </a:spcBef>
            </a:pPr>
            <a:r>
              <a:rPr lang="en-US" sz="9238">
                <a:solidFill>
                  <a:srgbClr val="FFFFFF"/>
                </a:solidFill>
                <a:latin typeface="Now Bold"/>
              </a:rPr>
              <a:t>POWER OUTLET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82704" y="4216758"/>
            <a:ext cx="7190296" cy="204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89"/>
              </a:lnSpc>
            </a:pPr>
            <a:r>
              <a:rPr lang="en-US" sz="15389" dirty="0">
                <a:solidFill>
                  <a:srgbClr val="D40D0D"/>
                </a:solidFill>
                <a:latin typeface="Anton"/>
              </a:rPr>
              <a:t>MODULAR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33" b="-92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2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6508719" y="831920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2"/>
                </a:lnTo>
                <a:lnTo>
                  <a:pt x="0" y="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51703" y="3235560"/>
            <a:ext cx="8184594" cy="416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Scalability and Flexibility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00168" y="3088940"/>
            <a:ext cx="2551113" cy="25511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3"/>
              <a:stretch>
                <a:fillRect l="-23800" r="-2380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68444" y="3088940"/>
            <a:ext cx="2551113" cy="25511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4"/>
              <a:stretch>
                <a:fillRect l="-53193" r="-1347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734006" y="3088940"/>
            <a:ext cx="2551113" cy="25511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Scalability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00168" y="5987715"/>
            <a:ext cx="255111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Simple Modular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4497" y="6202027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Expandable Ecosystem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3653" y="6202027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Add-on Modules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18315" y="3079178"/>
            <a:ext cx="2551113" cy="25511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292479" y="4432981"/>
            <a:ext cx="2551113" cy="25511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662742" y="3079178"/>
            <a:ext cx="2551113" cy="25511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5"/>
              <a:stretch>
                <a:fillRect l="-30225" r="-3022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890075" y="4432981"/>
            <a:ext cx="2551113" cy="25511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6"/>
              <a:stretch>
                <a:fillRect t="-18430" b="-1843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Flexibility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9612" y="6202027"/>
            <a:ext cx="274551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Customizable Configurations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6486" y="6202027"/>
            <a:ext cx="278069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Adaptable to Changing Environments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2479" y="7622960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Mix and Match Modules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5284" y="7622960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Future Proof Technology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368" y="1546511"/>
            <a:ext cx="1004326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Key Performance Indicators (KPIs)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1438" y="3299575"/>
            <a:ext cx="11151686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Product Sales Revenue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Customer Acquisition Rate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Module Adoption Rate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Return On Investment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Market Share Growth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Partnership Effectiveness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E4D621"/>
                </a:solidFill>
                <a:latin typeface="Now"/>
              </a:rPr>
              <a:t>Product Development Cycle Time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49120" y="1741162"/>
            <a:ext cx="1004326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Bluetooth Module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899382" y="0"/>
            <a:ext cx="7388618" cy="7680636"/>
            <a:chOff x="0" y="0"/>
            <a:chExt cx="6108573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395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049120" y="3146461"/>
            <a:ext cx="7548008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Controls the state of the Power Base using Bluetooth.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Uses a 3rd party application to transmit the signals.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We can develop an application on our own to add more features.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49120" y="1648151"/>
            <a:ext cx="65832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Reprogrammable Timer Module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9120" y="3146461"/>
            <a:ext cx="7548008" cy="554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Uses a timer circuit which we can program using 4 switches.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1s - 999s and 1 - 999 minutes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Different modes in the timer circuit.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Another different module has to be connected to the Power Base in order to use the reprogrammable timer module.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99382" y="0"/>
            <a:ext cx="7388618" cy="7680636"/>
            <a:chOff x="0" y="0"/>
            <a:chExt cx="61085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976" r="-1976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49120" y="1648151"/>
            <a:ext cx="658325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Wireless Module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9120" y="3146461"/>
            <a:ext cx="7548008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Controls the state of the Power Base using a wireless remote.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The range of the remote is about 10m.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We can improve the range by designing our own wireless remote by using more powerful components.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99382" y="-54747"/>
            <a:ext cx="7388618" cy="7680636"/>
            <a:chOff x="0" y="0"/>
            <a:chExt cx="61085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976" r="-1976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Budget - Power Base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563189" y="2308511"/>
          <a:ext cx="7839383" cy="6355832"/>
        </p:xfrm>
        <a:graphic>
          <a:graphicData uri="http://schemas.openxmlformats.org/drawingml/2006/table">
            <a:tbl>
              <a:tblPr/>
              <a:tblGrid>
                <a:gridCol w="391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3105">
                <a:tc>
                  <a:txBody>
                    <a:bodyPr/>
                    <a:lstStyle/>
                    <a:p>
                      <a:pPr algn="ctr">
                        <a:lnSpc>
                          <a:spcPts val="4257"/>
                        </a:lnSpc>
                        <a:defRPr/>
                      </a:pPr>
                      <a:r>
                        <a:rPr lang="en-US" sz="3040">
                          <a:solidFill>
                            <a:srgbClr val="FFFFFF"/>
                          </a:solidFill>
                          <a:latin typeface="Canva Sans"/>
                        </a:rPr>
                        <a:t>Component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62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57"/>
                        </a:lnSpc>
                        <a:defRPr/>
                      </a:pPr>
                      <a:r>
                        <a:rPr lang="en-US" sz="3040">
                          <a:solidFill>
                            <a:srgbClr val="FFFFFF"/>
                          </a:solidFill>
                          <a:latin typeface="Canva Sans"/>
                        </a:rPr>
                        <a:t>Price (Rs.)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6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74HC74 ic (D flip flop)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6"/>
                        </a:lnSpc>
                        <a:defRPr/>
                      </a:pPr>
                      <a:r>
                        <a:rPr lang="en-US" sz="2440">
                          <a:solidFill>
                            <a:srgbClr val="191919"/>
                          </a:solidFill>
                          <a:latin typeface="Lato"/>
                        </a:rPr>
                        <a:t>70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5V single-channel Relay module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75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AC to 5V dc converter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285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4 ports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4 x 30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Enclosure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500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PCB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140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576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3 Pins (Male, Female)For take 230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80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7931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Other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6"/>
                        </a:lnSpc>
                        <a:defRPr/>
                      </a:pPr>
                      <a:r>
                        <a:rPr lang="en-US" sz="2240">
                          <a:solidFill>
                            <a:srgbClr val="191919"/>
                          </a:solidFill>
                          <a:latin typeface="Lato"/>
                        </a:rPr>
                        <a:t>130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0634">
                <a:tc>
                  <a:txBody>
                    <a:bodyPr/>
                    <a:lstStyle/>
                    <a:p>
                      <a:pPr algn="ctr">
                        <a:lnSpc>
                          <a:spcPts val="3024"/>
                        </a:lnSpc>
                        <a:defRPr/>
                      </a:pPr>
                      <a:r>
                        <a:rPr lang="en-US" sz="2160">
                          <a:solidFill>
                            <a:srgbClr val="191919"/>
                          </a:solidFill>
                          <a:latin typeface="Lato"/>
                        </a:rPr>
                        <a:t>Totoal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191919"/>
                          </a:solidFill>
                          <a:latin typeface="Lato Bold"/>
                        </a:rPr>
                        <a:t>Rs. 1400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2528562" y="5994059"/>
            <a:ext cx="2661304" cy="129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4"/>
              </a:lnSpc>
            </a:pPr>
            <a:r>
              <a:rPr lang="en-US" sz="3031">
                <a:solidFill>
                  <a:srgbClr val="FFFFFF"/>
                </a:solidFill>
                <a:latin typeface="Now"/>
              </a:rPr>
              <a:t>Selling Price  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Now Bold"/>
              </a:rPr>
              <a:t>Rs. 2000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Budget - Modules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300243" y="2946100"/>
          <a:ext cx="4564028" cy="5058371"/>
        </p:xfrm>
        <a:graphic>
          <a:graphicData uri="http://schemas.openxmlformats.org/drawingml/2006/table">
            <a:tbl>
              <a:tblPr/>
              <a:tblGrid>
                <a:gridCol w="2282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714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FFFFFF"/>
                          </a:solidFill>
                          <a:latin typeface="Montserrat Medium"/>
                        </a:rPr>
                        <a:t>Component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FFFFFF"/>
                          </a:solidFill>
                          <a:latin typeface="Montserrat Medium"/>
                        </a:rPr>
                        <a:t>Price (Rs.)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215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NE555 ic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30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215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PCB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200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215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Toggle Switch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20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215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Enclosure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300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9215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Other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"/>
                        </a:rPr>
                        <a:t>300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581">
                <a:tc>
                  <a:txBody>
                    <a:bodyPr/>
                    <a:lstStyle/>
                    <a:p>
                      <a:pPr algn="ctr">
                        <a:lnSpc>
                          <a:spcPts val="2247"/>
                        </a:lnSpc>
                        <a:defRPr/>
                      </a:pPr>
                      <a:r>
                        <a:rPr lang="en-US" sz="1605">
                          <a:solidFill>
                            <a:srgbClr val="000000"/>
                          </a:solidFill>
                          <a:latin typeface="Montserrat Medium"/>
                        </a:rPr>
                        <a:t>Total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7"/>
                        </a:lnSpc>
                        <a:defRPr/>
                      </a:pPr>
                      <a:r>
                        <a:rPr lang="en-US" sz="2305">
                          <a:solidFill>
                            <a:srgbClr val="231815"/>
                          </a:solidFill>
                          <a:latin typeface="Montserrat Medium"/>
                        </a:rPr>
                        <a:t>Rs. 850</a:t>
                      </a:r>
                      <a:endParaRPr lang="en-US" sz="1100"/>
                    </a:p>
                  </a:txBody>
                  <a:tcPr marL="163303" marR="163303" marT="163303" marB="163303" anchor="ctr">
                    <a:lnL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2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374206" y="2946099"/>
          <a:ext cx="4564028" cy="5075942"/>
        </p:xfrm>
        <a:graphic>
          <a:graphicData uri="http://schemas.openxmlformats.org/drawingml/2006/table">
            <a:tbl>
              <a:tblPr/>
              <a:tblGrid>
                <a:gridCol w="2282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679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FFFFFF"/>
                          </a:solidFill>
                          <a:latin typeface="Montserrat Medium"/>
                        </a:rPr>
                        <a:t>Component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FFFFFF"/>
                          </a:solidFill>
                          <a:latin typeface="Montserrat Medium"/>
                        </a:rPr>
                        <a:t>Price (Rs.)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79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ATmega 328p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1400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479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HC-06 Bluetooth Module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1200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79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PCB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200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79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Enclosure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300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79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Others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"/>
                        </a:rPr>
                        <a:t>300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066">
                <a:tc>
                  <a:txBody>
                    <a:bodyPr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Montserrat Medium"/>
                        </a:rPr>
                        <a:t>Total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7"/>
                        </a:lnSpc>
                        <a:defRPr/>
                      </a:pPr>
                      <a:r>
                        <a:rPr lang="en-US" sz="2319">
                          <a:solidFill>
                            <a:srgbClr val="000000"/>
                          </a:solidFill>
                          <a:latin typeface="Montserrat Medium"/>
                        </a:rPr>
                        <a:t>Rs. 3400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9939586" y="2330149"/>
            <a:ext cx="5433268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4D621"/>
                </a:solidFill>
                <a:latin typeface="Now Bold"/>
              </a:rPr>
              <a:t>HC06 Bluetooth Module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32135" y="8041092"/>
            <a:ext cx="5048170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</a:rPr>
              <a:t>Selling Price</a:t>
            </a:r>
            <a:r>
              <a:rPr lang="en-US" sz="3500">
                <a:solidFill>
                  <a:srgbClr val="FFFFFF"/>
                </a:solidFill>
                <a:latin typeface="Now Bold"/>
              </a:rPr>
              <a:t> Rs. 3700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75049" y="8091934"/>
            <a:ext cx="4614416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</a:rPr>
              <a:t>Selling Price</a:t>
            </a:r>
            <a:r>
              <a:rPr lang="en-US" sz="3500">
                <a:solidFill>
                  <a:srgbClr val="FFFFFF"/>
                </a:solidFill>
                <a:latin typeface="Now Bold"/>
              </a:rPr>
              <a:t> Rs. 1200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8476" y="2330149"/>
            <a:ext cx="368756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4D621"/>
                </a:solidFill>
                <a:latin typeface="Now Bold"/>
              </a:rPr>
              <a:t>Timer Module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57627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80019" y="2881439"/>
            <a:ext cx="13127962" cy="3571621"/>
          </a:xfrm>
          <a:custGeom>
            <a:avLst/>
            <a:gdLst/>
            <a:ahLst/>
            <a:cxnLst/>
            <a:rect l="l" t="t" r="r" b="b"/>
            <a:pathLst>
              <a:path w="13127962" h="3571621">
                <a:moveTo>
                  <a:pt x="0" y="0"/>
                </a:moveTo>
                <a:lnTo>
                  <a:pt x="13127962" y="0"/>
                </a:lnTo>
                <a:lnTo>
                  <a:pt x="13127962" y="3571622"/>
                </a:lnTo>
                <a:lnTo>
                  <a:pt x="0" y="357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1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For Example...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5269" y="6757715"/>
            <a:ext cx="72638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E4D621"/>
                </a:solidFill>
                <a:latin typeface="Now Bold"/>
              </a:rPr>
              <a:t>A huge white space in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1905" y="7681494"/>
            <a:ext cx="954100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Now"/>
              </a:rPr>
              <a:t>Customization and Flexibility &amp;</a:t>
            </a:r>
          </a:p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Now"/>
              </a:rPr>
              <a:t>Reasonable Pricing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3514" y="4957896"/>
            <a:ext cx="5275813" cy="5329104"/>
          </a:xfrm>
          <a:custGeom>
            <a:avLst/>
            <a:gdLst/>
            <a:ahLst/>
            <a:cxnLst/>
            <a:rect l="l" t="t" r="r" b="b"/>
            <a:pathLst>
              <a:path w="5275813" h="5329104">
                <a:moveTo>
                  <a:pt x="0" y="0"/>
                </a:moveTo>
                <a:lnTo>
                  <a:pt x="5275813" y="0"/>
                </a:lnTo>
                <a:lnTo>
                  <a:pt x="5275813" y="5329104"/>
                </a:lnTo>
                <a:lnTo>
                  <a:pt x="0" y="532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4734" y="4861201"/>
            <a:ext cx="5715388" cy="5522494"/>
          </a:xfrm>
          <a:custGeom>
            <a:avLst/>
            <a:gdLst/>
            <a:ahLst/>
            <a:cxnLst/>
            <a:rect l="l" t="t" r="r" b="b"/>
            <a:pathLst>
              <a:path w="5715388" h="5522494">
                <a:moveTo>
                  <a:pt x="0" y="0"/>
                </a:moveTo>
                <a:lnTo>
                  <a:pt x="5715388" y="0"/>
                </a:lnTo>
                <a:lnTo>
                  <a:pt x="5715388" y="5522494"/>
                </a:lnTo>
                <a:lnTo>
                  <a:pt x="0" y="5522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00950" y="1397161"/>
            <a:ext cx="3086100" cy="2700338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-33680" y="-8369"/>
              <a:ext cx="854946" cy="719569"/>
            </a:xfrm>
            <a:custGeom>
              <a:avLst/>
              <a:gdLst/>
              <a:ahLst/>
              <a:cxnLst/>
              <a:rect l="l" t="t" r="r" b="b"/>
              <a:pathLst>
                <a:path w="854946" h="719569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D40D0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25400"/>
              <a:ext cx="660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28183" y="5527523"/>
            <a:ext cx="3831635" cy="38124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57627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07034" y="4219580"/>
            <a:ext cx="6673931" cy="4449287"/>
          </a:xfrm>
          <a:custGeom>
            <a:avLst/>
            <a:gdLst/>
            <a:ahLst/>
            <a:cxnLst/>
            <a:rect l="l" t="t" r="r" b="b"/>
            <a:pathLst>
              <a:path w="6673931" h="4449287">
                <a:moveTo>
                  <a:pt x="0" y="0"/>
                </a:moveTo>
                <a:lnTo>
                  <a:pt x="6673932" y="0"/>
                </a:lnTo>
                <a:lnTo>
                  <a:pt x="6673932" y="4449287"/>
                </a:lnTo>
                <a:lnTo>
                  <a:pt x="0" y="4449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Our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71905" y="2553617"/>
            <a:ext cx="726382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E4D621"/>
                </a:solidFill>
                <a:latin typeface="Now Bold"/>
              </a:rPr>
              <a:t>Step 2: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1690" y="3553742"/>
            <a:ext cx="1216391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Now"/>
              </a:rPr>
              <a:t>Partner up with them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7318" y="4048125"/>
            <a:ext cx="10881913" cy="216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4000">
                <a:solidFill>
                  <a:srgbClr val="FFFFFF"/>
                </a:solidFill>
                <a:latin typeface="Now Bold"/>
              </a:rPr>
              <a:t>DE</a:t>
            </a:r>
            <a:r>
              <a:rPr lang="en-US" sz="14000">
                <a:solidFill>
                  <a:srgbClr val="818496"/>
                </a:solidFill>
                <a:latin typeface="Now Bold"/>
              </a:rPr>
              <a:t>TACH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03043" y="2428875"/>
            <a:ext cx="10881913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4000">
                <a:solidFill>
                  <a:srgbClr val="FFFFFF"/>
                </a:solidFill>
                <a:latin typeface="Now Bold"/>
              </a:rPr>
              <a:t>AT</a:t>
            </a:r>
            <a:r>
              <a:rPr lang="en-US" sz="14000">
                <a:solidFill>
                  <a:srgbClr val="818496"/>
                </a:solidFill>
                <a:latin typeface="Now Bold"/>
              </a:rPr>
              <a:t>TACH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93302" y="5667375"/>
            <a:ext cx="10881913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4000">
                <a:solidFill>
                  <a:srgbClr val="FFFFFF"/>
                </a:solidFill>
                <a:latin typeface="Now Bold"/>
              </a:rPr>
              <a:t>REAT</a:t>
            </a:r>
            <a:r>
              <a:rPr lang="en-US" sz="14000">
                <a:solidFill>
                  <a:srgbClr val="818496"/>
                </a:solidFill>
                <a:latin typeface="Now Bold"/>
              </a:rPr>
              <a:t>TACH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9144000" y="3346409"/>
            <a:ext cx="19050" cy="534631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3619315" y="2692615"/>
            <a:ext cx="4708197" cy="47081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7820" y="0"/>
                  </a:moveTo>
                  <a:lnTo>
                    <a:pt x="774980" y="0"/>
                  </a:lnTo>
                  <a:cubicBezTo>
                    <a:pt x="785010" y="0"/>
                    <a:pt x="794630" y="3985"/>
                    <a:pt x="801723" y="11077"/>
                  </a:cubicBezTo>
                  <a:cubicBezTo>
                    <a:pt x="808815" y="18170"/>
                    <a:pt x="812800" y="27790"/>
                    <a:pt x="812800" y="37820"/>
                  </a:cubicBezTo>
                  <a:lnTo>
                    <a:pt x="812800" y="774980"/>
                  </a:lnTo>
                  <a:cubicBezTo>
                    <a:pt x="812800" y="785010"/>
                    <a:pt x="808815" y="794630"/>
                    <a:pt x="801723" y="801723"/>
                  </a:cubicBezTo>
                  <a:cubicBezTo>
                    <a:pt x="794630" y="808815"/>
                    <a:pt x="785010" y="812800"/>
                    <a:pt x="774980" y="812800"/>
                  </a:cubicBezTo>
                  <a:lnTo>
                    <a:pt x="37820" y="812800"/>
                  </a:lnTo>
                  <a:cubicBezTo>
                    <a:pt x="27790" y="812800"/>
                    <a:pt x="18170" y="808815"/>
                    <a:pt x="11077" y="801723"/>
                  </a:cubicBezTo>
                  <a:cubicBezTo>
                    <a:pt x="3985" y="794630"/>
                    <a:pt x="0" y="785010"/>
                    <a:pt x="0" y="774980"/>
                  </a:cubicBezTo>
                  <a:lnTo>
                    <a:pt x="0" y="37820"/>
                  </a:lnTo>
                  <a:cubicBezTo>
                    <a:pt x="0" y="27790"/>
                    <a:pt x="3985" y="18170"/>
                    <a:pt x="11077" y="11077"/>
                  </a:cubicBezTo>
                  <a:cubicBezTo>
                    <a:pt x="18170" y="3985"/>
                    <a:pt x="27790" y="0"/>
                    <a:pt x="37820" y="0"/>
                  </a:cubicBezTo>
                  <a:close/>
                </a:path>
              </a:pathLst>
            </a:custGeom>
            <a:blipFill>
              <a:blip r:embed="rId3"/>
              <a:stretch>
                <a:fillRect l="-7304" r="-730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014087" y="2692615"/>
            <a:ext cx="4708197" cy="47081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7820" y="0"/>
                  </a:moveTo>
                  <a:lnTo>
                    <a:pt x="774980" y="0"/>
                  </a:lnTo>
                  <a:cubicBezTo>
                    <a:pt x="785010" y="0"/>
                    <a:pt x="794630" y="3985"/>
                    <a:pt x="801723" y="11077"/>
                  </a:cubicBezTo>
                  <a:cubicBezTo>
                    <a:pt x="808815" y="18170"/>
                    <a:pt x="812800" y="27790"/>
                    <a:pt x="812800" y="37820"/>
                  </a:cubicBezTo>
                  <a:lnTo>
                    <a:pt x="812800" y="774980"/>
                  </a:lnTo>
                  <a:cubicBezTo>
                    <a:pt x="812800" y="785010"/>
                    <a:pt x="808815" y="794630"/>
                    <a:pt x="801723" y="801723"/>
                  </a:cubicBezTo>
                  <a:cubicBezTo>
                    <a:pt x="794630" y="808815"/>
                    <a:pt x="785010" y="812800"/>
                    <a:pt x="774980" y="812800"/>
                  </a:cubicBezTo>
                  <a:lnTo>
                    <a:pt x="37820" y="812800"/>
                  </a:lnTo>
                  <a:cubicBezTo>
                    <a:pt x="27790" y="812800"/>
                    <a:pt x="18170" y="808815"/>
                    <a:pt x="11077" y="801723"/>
                  </a:cubicBezTo>
                  <a:cubicBezTo>
                    <a:pt x="3985" y="794630"/>
                    <a:pt x="0" y="785010"/>
                    <a:pt x="0" y="774980"/>
                  </a:cubicBezTo>
                  <a:lnTo>
                    <a:pt x="0" y="37820"/>
                  </a:lnTo>
                  <a:cubicBezTo>
                    <a:pt x="0" y="27790"/>
                    <a:pt x="3985" y="18170"/>
                    <a:pt x="11077" y="11077"/>
                  </a:cubicBezTo>
                  <a:cubicBezTo>
                    <a:pt x="18170" y="3985"/>
                    <a:pt x="27790" y="0"/>
                    <a:pt x="37820" y="0"/>
                  </a:cubicBezTo>
                  <a:close/>
                </a:path>
              </a:pathLst>
            </a:custGeom>
            <a:blipFill>
              <a:blip r:embed="rId4"/>
              <a:stretch>
                <a:fillRect l="-6539" r="-653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686925" y="7537593"/>
            <a:ext cx="5772541" cy="50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4"/>
              </a:lnSpc>
              <a:spcBef>
                <a:spcPct val="0"/>
              </a:spcBef>
            </a:pPr>
            <a:r>
              <a:rPr lang="en-US" sz="3278">
                <a:solidFill>
                  <a:srgbClr val="FFFFFF"/>
                </a:solidFill>
                <a:latin typeface="Now Bold"/>
              </a:rPr>
              <a:t>Modules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22368" y="1927184"/>
            <a:ext cx="1004326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FFFFFF"/>
                </a:solidFill>
                <a:latin typeface="Now Bold"/>
              </a:rPr>
              <a:t>The Device Consists of Two Main Parts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50597" y="7729630"/>
            <a:ext cx="5772541" cy="50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4"/>
              </a:lnSpc>
              <a:spcBef>
                <a:spcPct val="0"/>
              </a:spcBef>
            </a:pPr>
            <a:r>
              <a:rPr lang="en-US" sz="3278">
                <a:solidFill>
                  <a:srgbClr val="FFFFFF"/>
                </a:solidFill>
                <a:latin typeface="Now Bold"/>
              </a:rPr>
              <a:t>Power Base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33" b="-92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42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6508719" y="831920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2"/>
                </a:lnTo>
                <a:lnTo>
                  <a:pt x="0" y="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33" b="-92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42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6508719" y="831920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2"/>
                </a:lnTo>
                <a:lnTo>
                  <a:pt x="0" y="931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51703" y="3164123"/>
            <a:ext cx="8184594" cy="416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Now Bold"/>
              </a:rPr>
              <a:t>Market Analysis and Business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53032" y="3068634"/>
            <a:ext cx="5390968" cy="5012497"/>
          </a:xfrm>
          <a:custGeom>
            <a:avLst/>
            <a:gdLst/>
            <a:ahLst/>
            <a:cxnLst/>
            <a:rect l="l" t="t" r="r" b="b"/>
            <a:pathLst>
              <a:path w="5390968" h="5012497">
                <a:moveTo>
                  <a:pt x="0" y="0"/>
                </a:moveTo>
                <a:lnTo>
                  <a:pt x="5390968" y="0"/>
                </a:lnTo>
                <a:lnTo>
                  <a:pt x="5390968" y="5012497"/>
                </a:lnTo>
                <a:lnTo>
                  <a:pt x="0" y="501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133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What is our Target Market?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9476" y="4652333"/>
            <a:ext cx="4066155" cy="97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16"/>
              </a:lnSpc>
              <a:spcBef>
                <a:spcPct val="0"/>
              </a:spcBef>
            </a:pPr>
            <a:r>
              <a:rPr lang="en-US" sz="6263">
                <a:solidFill>
                  <a:srgbClr val="E4D621"/>
                </a:solidFill>
                <a:latin typeface="Now Bold"/>
              </a:rPr>
              <a:t>Consumer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7900657"/>
            <a:chOff x="0" y="0"/>
            <a:chExt cx="3499061" cy="20808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080832"/>
            </a:xfrm>
            <a:custGeom>
              <a:avLst/>
              <a:gdLst/>
              <a:ahLst/>
              <a:cxnLst/>
              <a:rect l="l" t="t" r="r" b="b"/>
              <a:pathLst>
                <a:path w="3499061" h="2080832">
                  <a:moveTo>
                    <a:pt x="0" y="0"/>
                  </a:moveTo>
                  <a:lnTo>
                    <a:pt x="3499061" y="0"/>
                  </a:lnTo>
                  <a:lnTo>
                    <a:pt x="3499061" y="2080832"/>
                  </a:lnTo>
                  <a:lnTo>
                    <a:pt x="0" y="2080832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15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18315" y="3079178"/>
            <a:ext cx="2551113" cy="255111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3"/>
              <a:stretch>
                <a:fillRect l="-24933" r="-2493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292479" y="4432981"/>
            <a:ext cx="2551113" cy="25511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662742" y="3079178"/>
            <a:ext cx="2551113" cy="25511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890075" y="4432981"/>
            <a:ext cx="2551113" cy="25511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799" y="0"/>
                  </a:moveTo>
                  <a:lnTo>
                    <a:pt x="743001" y="0"/>
                  </a:lnTo>
                  <a:cubicBezTo>
                    <a:pt x="781550" y="0"/>
                    <a:pt x="812800" y="31250"/>
                    <a:pt x="812800" y="69799"/>
                  </a:cubicBezTo>
                  <a:lnTo>
                    <a:pt x="812800" y="743001"/>
                  </a:lnTo>
                  <a:cubicBezTo>
                    <a:pt x="812800" y="781550"/>
                    <a:pt x="781550" y="812800"/>
                    <a:pt x="743001" y="812800"/>
                  </a:cubicBezTo>
                  <a:lnTo>
                    <a:pt x="69799" y="812800"/>
                  </a:lnTo>
                  <a:cubicBezTo>
                    <a:pt x="31250" y="812800"/>
                    <a:pt x="0" y="781550"/>
                    <a:pt x="0" y="743001"/>
                  </a:cubicBezTo>
                  <a:lnTo>
                    <a:pt x="0" y="69799"/>
                  </a:lnTo>
                  <a:cubicBezTo>
                    <a:pt x="0" y="31250"/>
                    <a:pt x="31250" y="0"/>
                    <a:pt x="69799" y="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122368" y="1546511"/>
            <a:ext cx="10043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ow Bold"/>
              </a:rPr>
              <a:t>Our Target Market expects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8315" y="6202027"/>
            <a:ext cx="255111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IoT Adoption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6486" y="6202027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Reasonable Pricing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2479" y="7622960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Customization and Flexibility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5284" y="7622960"/>
            <a:ext cx="27806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>
                <a:solidFill>
                  <a:srgbClr val="FFFFFF"/>
                </a:solidFill>
                <a:latin typeface="Now Bold"/>
              </a:rPr>
              <a:t>Energy Efficiency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Custom</PresentationFormat>
  <Paragraphs>158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Anton</vt:lpstr>
      <vt:lpstr>Canva Sans Bold</vt:lpstr>
      <vt:lpstr>Now</vt:lpstr>
      <vt:lpstr>Lato</vt:lpstr>
      <vt:lpstr>Arial</vt:lpstr>
      <vt:lpstr>Now Bold</vt:lpstr>
      <vt:lpstr>Lato Bold</vt:lpstr>
      <vt:lpstr>Canva Sans</vt:lpstr>
      <vt:lpstr>Montserrat</vt:lpstr>
      <vt:lpstr>Calibri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INSL Semi Final Presentation</dc:title>
  <cp:lastModifiedBy>Danidu Dabare</cp:lastModifiedBy>
  <cp:revision>2</cp:revision>
  <dcterms:created xsi:type="dcterms:W3CDTF">2006-08-16T00:00:00Z</dcterms:created>
  <dcterms:modified xsi:type="dcterms:W3CDTF">2024-06-16T09:23:24Z</dcterms:modified>
  <dc:identifier>DAF9GsFHt_g</dc:identifier>
</cp:coreProperties>
</file>